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4" r:id="rId2"/>
    <p:sldId id="3046" r:id="rId3"/>
    <p:sldId id="3230" r:id="rId4"/>
    <p:sldId id="483" r:id="rId5"/>
    <p:sldId id="486" r:id="rId6"/>
    <p:sldId id="516" r:id="rId7"/>
    <p:sldId id="517" r:id="rId8"/>
    <p:sldId id="3145" r:id="rId9"/>
    <p:sldId id="506" r:id="rId10"/>
    <p:sldId id="3147" r:id="rId11"/>
    <p:sldId id="3146" r:id="rId12"/>
    <p:sldId id="3148" r:id="rId13"/>
    <p:sldId id="3149" r:id="rId14"/>
    <p:sldId id="3150" r:id="rId15"/>
    <p:sldId id="488" r:id="rId16"/>
    <p:sldId id="513" r:id="rId17"/>
    <p:sldId id="2993" r:id="rId18"/>
    <p:sldId id="495" r:id="rId19"/>
    <p:sldId id="3153" r:id="rId20"/>
    <p:sldId id="515"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3" autoAdjust="0"/>
    <p:restoredTop sz="94660"/>
  </p:normalViewPr>
  <p:slideViewPr>
    <p:cSldViewPr snapToGrid="0">
      <p:cViewPr varScale="1">
        <p:scale>
          <a:sx n="36" d="100"/>
          <a:sy n="36" d="100"/>
        </p:scale>
        <p:origin x="9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2">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2"/>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2">
        <dgm:presLayoutVars>
          <dgm:bulletEnabled val="1"/>
        </dgm:presLayoutVars>
      </dgm:prSet>
      <dgm:spPr>
        <a:prstGeom prst="rect">
          <a:avLst/>
        </a:prstGeom>
      </dgm:spPr>
    </dgm:pt>
    <dgm:pt modelId="{7E2DAF11-8A2F-4675-9419-AED474F2BD82}" type="pres">
      <dgm:prSet presAssocID="{EC27E738-6668-4795-97FB-06D37D48F0AC}" presName="spV" presStyleCnt="0"/>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1" presStyleCnt="2">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1" presStyleCnt="2"/>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1" presStyleCnt="2">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A782F860-31CF-470E-94AD-2CE11280E73D}" type="presOf" srcId="{C16D9694-C2DF-4BE0-8838-228CCC12ACF7}" destId="{40B6793A-09F1-4EB9-AA1E-859CE3E1A9C9}" srcOrd="0" destOrd="0" presId="urn:diagrams.loki3.com/BracketList+Icon#1"/>
    <dgm:cxn modelId="{656C5162-66CD-471A-A1B1-C1055E951B29}" type="presOf" srcId="{A8A3B8B3-FE93-49DF-9179-F68675E06908}" destId="{C0EBEF00-DA8D-4375-97C2-CDEEA7479D7D}" srcOrd="0" destOrd="0" presId="urn:diagrams.loki3.com/BracketList+Icon#1"/>
    <dgm:cxn modelId="{34291B45-FF2D-43A0-BF07-572199C89175}" type="presOf" srcId="{B76B9A87-9891-4B7F-BC56-8A96306E5E07}" destId="{40B6793A-09F1-4EB9-AA1E-859CE3E1A9C9}" srcOrd="0" destOrd="2"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1"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2BC52ABA-40F9-45CE-ADBE-D1CA5B042BC4}" srcId="{907C14BB-60AC-4B8D-A077-2D1195426255}" destId="{AEC7EC06-7BF3-4537-948F-4D4CE7CB2AB3}" srcOrd="0" destOrd="0" parTransId="{0B2024D2-4222-416E-9D0D-AA5816C0FBDD}" sibTransId="{EC27E738-6668-4795-97FB-06D37D48F0AC}"/>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 modelId="{D1797E36-3A7A-4CB7-8BCC-CFBE63C49244}" type="presParOf" srcId="{B7C0AF9F-7B47-4D07-A5CB-C68BB5DE044F}" destId="{7E2DAF11-8A2F-4675-9419-AED474F2BD82}" srcOrd="1" destOrd="0" presId="urn:diagrams.loki3.com/BracketList+Icon#1"/>
    <dgm:cxn modelId="{2E861359-01FE-44A9-82F7-383F65116F26}" type="presParOf" srcId="{B7C0AF9F-7B47-4D07-A5CB-C68BB5DE044F}" destId="{9FB32E4C-8E34-4963-9434-7081BBFAC456}" srcOrd="2"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08FCD5-2123-413E-BDF5-238AC2A5D18A}" type="doc">
      <dgm:prSet loTypeId="urn:microsoft.com/office/officeart/2005/8/layout/hProcess9" loCatId="process" qsTypeId="urn:microsoft.com/office/officeart/2005/8/quickstyle/simple1" qsCatId="simple" csTypeId="urn:microsoft.com/office/officeart/2005/8/colors/accent0_3" csCatId="mainScheme" phldr="1"/>
      <dgm:spPr/>
    </dgm:pt>
    <dgm:pt modelId="{1C33CF31-8C65-43FD-89D3-FBFB8EED7304}">
      <dgm:prSet phldrT="[Text]"/>
      <dgm:spPr/>
      <dgm:t>
        <a:bodyPr/>
        <a:lstStyle/>
        <a:p>
          <a:r>
            <a:rPr lang="de-DE" dirty="0"/>
            <a:t>Tasks</a:t>
          </a:r>
        </a:p>
      </dgm:t>
    </dgm:pt>
    <dgm:pt modelId="{3CC75181-0648-4E40-901E-D71C4E1A3B61}" type="parTrans" cxnId="{39561CFA-EEFA-4EB3-88CE-50720D295CE2}">
      <dgm:prSet/>
      <dgm:spPr/>
      <dgm:t>
        <a:bodyPr/>
        <a:lstStyle/>
        <a:p>
          <a:endParaRPr lang="de-DE"/>
        </a:p>
      </dgm:t>
    </dgm:pt>
    <dgm:pt modelId="{EDF10794-C963-48AB-81D8-80CA8C051CDE}" type="sibTrans" cxnId="{39561CFA-EEFA-4EB3-88CE-50720D295CE2}">
      <dgm:prSet/>
      <dgm:spPr/>
      <dgm:t>
        <a:bodyPr/>
        <a:lstStyle/>
        <a:p>
          <a:endParaRPr lang="de-DE"/>
        </a:p>
      </dgm:t>
    </dgm:pt>
    <dgm:pt modelId="{66629C4C-D44C-43F9-97CE-C51695E492C7}">
      <dgm:prSet phldrT="[Text]"/>
      <dgm:spPr/>
      <dgm:t>
        <a:bodyPr/>
        <a:lstStyle/>
        <a:p>
          <a:r>
            <a:rPr lang="de-DE" dirty="0" err="1"/>
            <a:t>Activities</a:t>
          </a:r>
          <a:endParaRPr lang="de-DE" dirty="0"/>
        </a:p>
      </dgm:t>
    </dgm:pt>
    <dgm:pt modelId="{763F2BEC-713C-4F54-8BA1-39E63A295570}" type="parTrans" cxnId="{38FEF5D8-30ED-4519-8F77-D765C006140B}">
      <dgm:prSet/>
      <dgm:spPr/>
      <dgm:t>
        <a:bodyPr/>
        <a:lstStyle/>
        <a:p>
          <a:endParaRPr lang="de-DE"/>
        </a:p>
      </dgm:t>
    </dgm:pt>
    <dgm:pt modelId="{91640515-D28B-4921-84F0-DC883A247757}" type="sibTrans" cxnId="{38FEF5D8-30ED-4519-8F77-D765C006140B}">
      <dgm:prSet/>
      <dgm:spPr/>
      <dgm:t>
        <a:bodyPr/>
        <a:lstStyle/>
        <a:p>
          <a:endParaRPr lang="de-DE"/>
        </a:p>
      </dgm:t>
    </dgm:pt>
    <dgm:pt modelId="{E8BECCF6-B0DD-4A51-B6F7-1707D3D30843}">
      <dgm:prSet phldrT="[Text]"/>
      <dgm:spPr/>
      <dgm:t>
        <a:bodyPr/>
        <a:lstStyle/>
        <a:p>
          <a:r>
            <a:rPr lang="de-DE" dirty="0" err="1"/>
            <a:t>Deliverables</a:t>
          </a:r>
          <a:endParaRPr lang="de-DE" dirty="0"/>
        </a:p>
      </dgm:t>
    </dgm:pt>
    <dgm:pt modelId="{F524BD6C-9015-4E5E-A1BE-AFA111FE0F28}" type="parTrans" cxnId="{3EC22FA9-79AA-4B5C-AE4E-002CBB7A3B1F}">
      <dgm:prSet/>
      <dgm:spPr/>
      <dgm:t>
        <a:bodyPr/>
        <a:lstStyle/>
        <a:p>
          <a:endParaRPr lang="de-DE"/>
        </a:p>
      </dgm:t>
    </dgm:pt>
    <dgm:pt modelId="{5AF132CC-FFEF-4A9D-980F-5633A690079E}" type="sibTrans" cxnId="{3EC22FA9-79AA-4B5C-AE4E-002CBB7A3B1F}">
      <dgm:prSet/>
      <dgm:spPr/>
      <dgm:t>
        <a:bodyPr/>
        <a:lstStyle/>
        <a:p>
          <a:endParaRPr lang="de-DE"/>
        </a:p>
      </dgm:t>
    </dgm:pt>
    <dgm:pt modelId="{48198A05-3F4B-4985-B161-AEAD25D64F1D}" type="pres">
      <dgm:prSet presAssocID="{5D08FCD5-2123-413E-BDF5-238AC2A5D18A}" presName="CompostProcess" presStyleCnt="0">
        <dgm:presLayoutVars>
          <dgm:dir/>
          <dgm:resizeHandles val="exact"/>
        </dgm:presLayoutVars>
      </dgm:prSet>
      <dgm:spPr/>
    </dgm:pt>
    <dgm:pt modelId="{EF2A7F97-EA7A-4023-8ECC-888F6490771A}" type="pres">
      <dgm:prSet presAssocID="{5D08FCD5-2123-413E-BDF5-238AC2A5D18A}" presName="arrow" presStyleLbl="bgShp" presStyleIdx="0" presStyleCnt="1"/>
      <dgm:spPr/>
    </dgm:pt>
    <dgm:pt modelId="{F71297E4-ED86-4CFE-8C00-0F05C5EA9DEC}" type="pres">
      <dgm:prSet presAssocID="{5D08FCD5-2123-413E-BDF5-238AC2A5D18A}" presName="linearProcess" presStyleCnt="0"/>
      <dgm:spPr/>
    </dgm:pt>
    <dgm:pt modelId="{97DB98A6-B4E9-4D70-85D8-75CEF07A3878}" type="pres">
      <dgm:prSet presAssocID="{1C33CF31-8C65-43FD-89D3-FBFB8EED7304}" presName="textNode" presStyleLbl="node1" presStyleIdx="0" presStyleCnt="3">
        <dgm:presLayoutVars>
          <dgm:bulletEnabled val="1"/>
        </dgm:presLayoutVars>
      </dgm:prSet>
      <dgm:spPr/>
    </dgm:pt>
    <dgm:pt modelId="{46E6871E-9483-4274-8D6C-FF4ED830F1C8}" type="pres">
      <dgm:prSet presAssocID="{EDF10794-C963-48AB-81D8-80CA8C051CDE}" presName="sibTrans" presStyleCnt="0"/>
      <dgm:spPr/>
    </dgm:pt>
    <dgm:pt modelId="{CA44EAC3-D7DB-4D1A-A4F2-8E058CCE6D12}" type="pres">
      <dgm:prSet presAssocID="{66629C4C-D44C-43F9-97CE-C51695E492C7}" presName="textNode" presStyleLbl="node1" presStyleIdx="1" presStyleCnt="3">
        <dgm:presLayoutVars>
          <dgm:bulletEnabled val="1"/>
        </dgm:presLayoutVars>
      </dgm:prSet>
      <dgm:spPr/>
    </dgm:pt>
    <dgm:pt modelId="{6C4E71CB-A511-405C-BF57-98F44961A143}" type="pres">
      <dgm:prSet presAssocID="{91640515-D28B-4921-84F0-DC883A247757}" presName="sibTrans" presStyleCnt="0"/>
      <dgm:spPr/>
    </dgm:pt>
    <dgm:pt modelId="{15406709-B9A7-46BF-B806-40814064EA05}" type="pres">
      <dgm:prSet presAssocID="{E8BECCF6-B0DD-4A51-B6F7-1707D3D30843}" presName="textNode" presStyleLbl="node1" presStyleIdx="2" presStyleCnt="3">
        <dgm:presLayoutVars>
          <dgm:bulletEnabled val="1"/>
        </dgm:presLayoutVars>
      </dgm:prSet>
      <dgm:spPr/>
    </dgm:pt>
  </dgm:ptLst>
  <dgm:cxnLst>
    <dgm:cxn modelId="{DE638246-49C0-4C07-A800-CD50323D731A}" type="presOf" srcId="{1C33CF31-8C65-43FD-89D3-FBFB8EED7304}" destId="{97DB98A6-B4E9-4D70-85D8-75CEF07A3878}" srcOrd="0" destOrd="0" presId="urn:microsoft.com/office/officeart/2005/8/layout/hProcess9"/>
    <dgm:cxn modelId="{CED9F473-F39B-4B1A-8260-AB502448D6B6}" type="presOf" srcId="{E8BECCF6-B0DD-4A51-B6F7-1707D3D30843}" destId="{15406709-B9A7-46BF-B806-40814064EA05}" srcOrd="0" destOrd="0" presId="urn:microsoft.com/office/officeart/2005/8/layout/hProcess9"/>
    <dgm:cxn modelId="{3EC22FA9-79AA-4B5C-AE4E-002CBB7A3B1F}" srcId="{5D08FCD5-2123-413E-BDF5-238AC2A5D18A}" destId="{E8BECCF6-B0DD-4A51-B6F7-1707D3D30843}" srcOrd="2" destOrd="0" parTransId="{F524BD6C-9015-4E5E-A1BE-AFA111FE0F28}" sibTransId="{5AF132CC-FFEF-4A9D-980F-5633A690079E}"/>
    <dgm:cxn modelId="{38FEF5D8-30ED-4519-8F77-D765C006140B}" srcId="{5D08FCD5-2123-413E-BDF5-238AC2A5D18A}" destId="{66629C4C-D44C-43F9-97CE-C51695E492C7}" srcOrd="1" destOrd="0" parTransId="{763F2BEC-713C-4F54-8BA1-39E63A295570}" sibTransId="{91640515-D28B-4921-84F0-DC883A247757}"/>
    <dgm:cxn modelId="{27796AE9-F816-4C34-997C-0D6A71240C03}" type="presOf" srcId="{5D08FCD5-2123-413E-BDF5-238AC2A5D18A}" destId="{48198A05-3F4B-4985-B161-AEAD25D64F1D}" srcOrd="0" destOrd="0" presId="urn:microsoft.com/office/officeart/2005/8/layout/hProcess9"/>
    <dgm:cxn modelId="{39561CFA-EEFA-4EB3-88CE-50720D295CE2}" srcId="{5D08FCD5-2123-413E-BDF5-238AC2A5D18A}" destId="{1C33CF31-8C65-43FD-89D3-FBFB8EED7304}" srcOrd="0" destOrd="0" parTransId="{3CC75181-0648-4E40-901E-D71C4E1A3B61}" sibTransId="{EDF10794-C963-48AB-81D8-80CA8C051CDE}"/>
    <dgm:cxn modelId="{8A58F9FB-97C3-4421-8813-3B8F2B73704B}" type="presOf" srcId="{66629C4C-D44C-43F9-97CE-C51695E492C7}" destId="{CA44EAC3-D7DB-4D1A-A4F2-8E058CCE6D12}" srcOrd="0" destOrd="0" presId="urn:microsoft.com/office/officeart/2005/8/layout/hProcess9"/>
    <dgm:cxn modelId="{D08F3261-FF26-450A-BE67-12B75620795E}" type="presParOf" srcId="{48198A05-3F4B-4985-B161-AEAD25D64F1D}" destId="{EF2A7F97-EA7A-4023-8ECC-888F6490771A}" srcOrd="0" destOrd="0" presId="urn:microsoft.com/office/officeart/2005/8/layout/hProcess9"/>
    <dgm:cxn modelId="{641108F7-096C-44D4-9849-680A02CF6E3F}" type="presParOf" srcId="{48198A05-3F4B-4985-B161-AEAD25D64F1D}" destId="{F71297E4-ED86-4CFE-8C00-0F05C5EA9DEC}" srcOrd="1" destOrd="0" presId="urn:microsoft.com/office/officeart/2005/8/layout/hProcess9"/>
    <dgm:cxn modelId="{23B65295-A917-4FE1-AD27-7A999A57909E}" type="presParOf" srcId="{F71297E4-ED86-4CFE-8C00-0F05C5EA9DEC}" destId="{97DB98A6-B4E9-4D70-85D8-75CEF07A3878}" srcOrd="0" destOrd="0" presId="urn:microsoft.com/office/officeart/2005/8/layout/hProcess9"/>
    <dgm:cxn modelId="{7D896902-8533-4C96-A85B-D1A1310A319A}" type="presParOf" srcId="{F71297E4-ED86-4CFE-8C00-0F05C5EA9DEC}" destId="{46E6871E-9483-4274-8D6C-FF4ED830F1C8}" srcOrd="1" destOrd="0" presId="urn:microsoft.com/office/officeart/2005/8/layout/hProcess9"/>
    <dgm:cxn modelId="{EF361BDE-3A57-42AC-A5D7-B094C9980DF8}" type="presParOf" srcId="{F71297E4-ED86-4CFE-8C00-0F05C5EA9DEC}" destId="{CA44EAC3-D7DB-4D1A-A4F2-8E058CCE6D12}" srcOrd="2" destOrd="0" presId="urn:microsoft.com/office/officeart/2005/8/layout/hProcess9"/>
    <dgm:cxn modelId="{95039DAA-194C-4F1C-BF7C-12E600CBB40F}" type="presParOf" srcId="{F71297E4-ED86-4CFE-8C00-0F05C5EA9DEC}" destId="{6C4E71CB-A511-405C-BF57-98F44961A143}" srcOrd="3" destOrd="0" presId="urn:microsoft.com/office/officeart/2005/8/layout/hProcess9"/>
    <dgm:cxn modelId="{B77EE3DE-C42B-4E40-9AF8-315DC645099B}" type="presParOf" srcId="{F71297E4-ED86-4CFE-8C00-0F05C5EA9DEC}" destId="{15406709-B9A7-46BF-B806-40814064EA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509348"/>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a:t>
          </a:r>
          <a:endParaRPr lang="pt-PT" sz="1800" kern="1200" dirty="0">
            <a:solidFill>
              <a:srgbClr val="3F3F3F">
                <a:hueOff val="0"/>
                <a:satOff val="0"/>
                <a:lumOff val="0"/>
                <a:alphaOff val="0"/>
              </a:srgbClr>
            </a:solidFill>
            <a:latin typeface="Arial"/>
            <a:ea typeface="+mn-ea"/>
            <a:cs typeface="+mn-cs"/>
          </a:endParaRPr>
        </a:p>
      </dsp:txBody>
      <dsp:txXfrm>
        <a:off x="0" y="509348"/>
        <a:ext cx="2133600" cy="1287000"/>
      </dsp:txXfrm>
    </dsp:sp>
    <dsp:sp modelId="{CEF07872-0229-408D-88CB-ADEA4FBEDD83}">
      <dsp:nvSpPr>
        <dsp:cNvPr id="0" name=""/>
        <dsp:cNvSpPr/>
      </dsp:nvSpPr>
      <dsp:spPr>
        <a:xfrm>
          <a:off x="2133599" y="509348"/>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509348"/>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509348"/>
        <a:ext cx="5803392" cy="1287000"/>
      </dsp:txXfrm>
    </dsp:sp>
    <dsp:sp modelId="{0ED25E80-085D-4764-8271-009327B9C06E}">
      <dsp:nvSpPr>
        <dsp:cNvPr id="0" name=""/>
        <dsp:cNvSpPr/>
      </dsp:nvSpPr>
      <dsp:spPr>
        <a:xfrm>
          <a:off x="0" y="2382890"/>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2382890"/>
        <a:ext cx="2133600" cy="1327218"/>
      </dsp:txXfrm>
    </dsp:sp>
    <dsp:sp modelId="{29D9EFE2-1F8C-46DE-8B80-9D5DE7EDBEBA}">
      <dsp:nvSpPr>
        <dsp:cNvPr id="0" name=""/>
        <dsp:cNvSpPr/>
      </dsp:nvSpPr>
      <dsp:spPr>
        <a:xfrm>
          <a:off x="2133599" y="2030348"/>
          <a:ext cx="426720" cy="2032303"/>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2030348"/>
          <a:ext cx="5803392" cy="2032303"/>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2030348"/>
        <a:ext cx="5803392" cy="2032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7F97-EA7A-4023-8ECC-888F6490771A}">
      <dsp:nvSpPr>
        <dsp:cNvPr id="0" name=""/>
        <dsp:cNvSpPr/>
      </dsp:nvSpPr>
      <dsp:spPr>
        <a:xfrm>
          <a:off x="870227" y="0"/>
          <a:ext cx="9862581" cy="439102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DB98A6-B4E9-4D70-85D8-75CEF07A3878}">
      <dsp:nvSpPr>
        <dsp:cNvPr id="0" name=""/>
        <dsp:cNvSpPr/>
      </dsp:nvSpPr>
      <dsp:spPr>
        <a:xfrm>
          <a:off x="4156"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a:t>Tasks</a:t>
          </a:r>
        </a:p>
      </dsp:txBody>
      <dsp:txXfrm>
        <a:off x="89897" y="1403048"/>
        <a:ext cx="3435832" cy="1584928"/>
      </dsp:txXfrm>
    </dsp:sp>
    <dsp:sp modelId="{CA44EAC3-D7DB-4D1A-A4F2-8E058CCE6D12}">
      <dsp:nvSpPr>
        <dsp:cNvPr id="0" name=""/>
        <dsp:cNvSpPr/>
      </dsp:nvSpPr>
      <dsp:spPr>
        <a:xfrm>
          <a:off x="3997861"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err="1"/>
            <a:t>Activities</a:t>
          </a:r>
          <a:endParaRPr lang="de-DE" sz="4400" kern="1200" dirty="0"/>
        </a:p>
      </dsp:txBody>
      <dsp:txXfrm>
        <a:off x="4083602" y="1403048"/>
        <a:ext cx="3435832" cy="1584928"/>
      </dsp:txXfrm>
    </dsp:sp>
    <dsp:sp modelId="{15406709-B9A7-46BF-B806-40814064EA05}">
      <dsp:nvSpPr>
        <dsp:cNvPr id="0" name=""/>
        <dsp:cNvSpPr/>
      </dsp:nvSpPr>
      <dsp:spPr>
        <a:xfrm>
          <a:off x="7991566" y="1317307"/>
          <a:ext cx="3607314" cy="17564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err="1"/>
            <a:t>Deliverables</a:t>
          </a:r>
          <a:endParaRPr lang="de-DE" sz="4400" kern="1200" dirty="0"/>
        </a:p>
      </dsp:txBody>
      <dsp:txXfrm>
        <a:off x="8077307" y="1403048"/>
        <a:ext cx="3435832" cy="1584928"/>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2026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995679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2013693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332110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158414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671975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27013096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693397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407203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42196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9633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202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3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1968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624679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5694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665705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390016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15/11/2023</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3155856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15/11/2023</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32468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02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1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28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03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0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97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1511469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2849872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rdis.europa.eu/projects/home_en.html" TargetMode="External"/><Relationship Id="rId2" Type="http://schemas.openxmlformats.org/officeDocument/2006/relationships/hyperlink" Target="https://ec.europa.eu/info/funding-tenders/opportunities/portal/screen/how-to-participate/partner-search" TargetMode="External"/><Relationship Id="rId1" Type="http://schemas.openxmlformats.org/officeDocument/2006/relationships/slideLayout" Target="../slideLayouts/slideLayout19.xml"/><Relationship Id="rId5" Type="http://schemas.openxmlformats.org/officeDocument/2006/relationships/hyperlink" Target="https://www.cost.eu/cost-actions-event/browse-actions/" TargetMode="External"/><Relationship Id="rId4" Type="http://schemas.openxmlformats.org/officeDocument/2006/relationships/hyperlink" Target="https://ec.europa.eu/info/funding-tenders/opportunities/portal/screen/support/nc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temp-form/af/af_he-ria-ia_e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39992" y="1855078"/>
            <a:ext cx="9202615" cy="2274470"/>
          </a:xfrm>
        </p:spPr>
        <p:txBody>
          <a:bodyPr/>
          <a:lstStyle/>
          <a:p>
            <a:r>
              <a:rPr lang="en-GB" dirty="0"/>
              <a:t>Session 4:</a:t>
            </a:r>
            <a:br>
              <a:rPr lang="en-GB" dirty="0"/>
            </a:br>
            <a:r>
              <a:rPr lang="en-GB" sz="4800" dirty="0"/>
              <a:t>Proposal’s main parts</a:t>
            </a:r>
            <a:br>
              <a:rPr lang="en-GB" sz="4800" dirty="0"/>
            </a:br>
            <a:r>
              <a:rPr lang="en-US" sz="4800" dirty="0"/>
              <a:t>Quality and efficiency of the implementation</a:t>
            </a:r>
            <a:endParaRPr lang="de-AT" sz="4800" dirty="0"/>
          </a:p>
        </p:txBody>
      </p:sp>
      <p:sp>
        <p:nvSpPr>
          <p:cNvPr id="3" name="Untertitel 2"/>
          <p:cNvSpPr>
            <a:spLocks noGrp="1"/>
          </p:cNvSpPr>
          <p:nvPr>
            <p:ph type="subTitle" idx="1"/>
          </p:nvPr>
        </p:nvSpPr>
        <p:spPr>
          <a:xfrm>
            <a:off x="1077012" y="1189530"/>
            <a:ext cx="10156297" cy="488568"/>
          </a:xfrm>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345931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(3)</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b="22831"/>
          <a:stretch/>
        </p:blipFill>
        <p:spPr>
          <a:xfrm>
            <a:off x="957699" y="1435609"/>
            <a:ext cx="8912517" cy="4965192"/>
          </a:xfrm>
          <a:prstGeom prst="rect">
            <a:avLst/>
          </a:prstGeom>
        </p:spPr>
      </p:pic>
    </p:spTree>
    <p:extLst>
      <p:ext uri="{BB962C8B-B14F-4D97-AF65-F5344CB8AC3E}">
        <p14:creationId xmlns:p14="http://schemas.microsoft.com/office/powerpoint/2010/main" val="363377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527047" y="1270972"/>
            <a:ext cx="8147235" cy="5212124"/>
          </a:xfrm>
          <a:prstGeom prst="rect">
            <a:avLst/>
          </a:prstGeom>
        </p:spPr>
      </p:pic>
    </p:spTree>
    <p:extLst>
      <p:ext uri="{BB962C8B-B14F-4D97-AF65-F5344CB8AC3E}">
        <p14:creationId xmlns:p14="http://schemas.microsoft.com/office/powerpoint/2010/main" val="350823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(3)</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002536" y="1097939"/>
            <a:ext cx="8019288" cy="5732199"/>
          </a:xfrm>
          <a:prstGeom prst="rect">
            <a:avLst/>
          </a:prstGeom>
        </p:spPr>
      </p:pic>
    </p:spTree>
    <p:extLst>
      <p:ext uri="{BB962C8B-B14F-4D97-AF65-F5344CB8AC3E}">
        <p14:creationId xmlns:p14="http://schemas.microsoft.com/office/powerpoint/2010/main" val="258126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(4)</a:t>
            </a:r>
            <a:endParaRPr lang="de-AT" dirty="0"/>
          </a:p>
        </p:txBody>
      </p:sp>
      <p:pic>
        <p:nvPicPr>
          <p:cNvPr id="5" name="Inhaltsplatzhalt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916936" y="1068164"/>
            <a:ext cx="5998464" cy="6115793"/>
          </a:xfrm>
          <a:prstGeom prst="rect">
            <a:avLst/>
          </a:prstGeom>
        </p:spPr>
      </p:pic>
    </p:spTree>
    <p:extLst>
      <p:ext uri="{BB962C8B-B14F-4D97-AF65-F5344CB8AC3E}">
        <p14:creationId xmlns:p14="http://schemas.microsoft.com/office/powerpoint/2010/main" val="191422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(5)</a:t>
            </a:r>
            <a:endParaRPr lang="de-AT"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618534" y="1345751"/>
            <a:ext cx="9796482" cy="4606994"/>
          </a:xfrm>
          <a:prstGeom prst="rect">
            <a:avLst/>
          </a:prstGeom>
        </p:spPr>
      </p:pic>
    </p:spTree>
    <p:extLst>
      <p:ext uri="{BB962C8B-B14F-4D97-AF65-F5344CB8AC3E}">
        <p14:creationId xmlns:p14="http://schemas.microsoft.com/office/powerpoint/2010/main" val="2102192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en-US" b="0" dirty="0"/>
              <a:t>B3.2  Capacity of participants and consortium as a whole</a:t>
            </a:r>
            <a:endParaRPr lang="de-AT" dirty="0"/>
          </a:p>
        </p:txBody>
      </p:sp>
      <p:sp>
        <p:nvSpPr>
          <p:cNvPr id="3" name="Inhaltsplatzhalter 2"/>
          <p:cNvSpPr>
            <a:spLocks noGrp="1"/>
          </p:cNvSpPr>
          <p:nvPr>
            <p:ph idx="1"/>
          </p:nvPr>
        </p:nvSpPr>
        <p:spPr>
          <a:xfrm>
            <a:off x="838200" y="1527040"/>
            <a:ext cx="10802112" cy="4834365"/>
          </a:xfrm>
        </p:spPr>
        <p:txBody>
          <a:bodyPr/>
          <a:lstStyle/>
          <a:p>
            <a:r>
              <a:rPr lang="en-US" b="1" dirty="0"/>
              <a:t>Describe the consortium. </a:t>
            </a:r>
            <a:r>
              <a:rPr lang="en-US" dirty="0"/>
              <a:t>How does it match the project’s objectives, and bring together the necessary disciplinary and inter-disciplinary knowledge. Show how this includes expertise in social sciences and humanities, open science practices, and gender aspects of R&amp;I, as appropriate. Include in the description affiliated entities and associated partners, if any.</a:t>
            </a:r>
          </a:p>
          <a:p>
            <a:r>
              <a:rPr lang="en-US" dirty="0"/>
              <a:t>Show </a:t>
            </a:r>
            <a:r>
              <a:rPr lang="en-US" b="1" dirty="0"/>
              <a:t>how the partners will have access to critical infrastructure needed to carry out the project activities. </a:t>
            </a:r>
          </a:p>
          <a:p>
            <a:r>
              <a:rPr lang="en-US" dirty="0"/>
              <a:t>Describe </a:t>
            </a:r>
            <a:r>
              <a:rPr lang="en-US" b="1" dirty="0"/>
              <a:t>how</a:t>
            </a:r>
            <a:r>
              <a:rPr lang="en-US" dirty="0"/>
              <a:t> </a:t>
            </a:r>
            <a:r>
              <a:rPr lang="en-US" b="1" dirty="0"/>
              <a:t>the members complement one another </a:t>
            </a:r>
            <a:r>
              <a:rPr lang="en-US" dirty="0"/>
              <a:t>(and cover the value chain, where appropriate) </a:t>
            </a:r>
          </a:p>
          <a:p>
            <a:r>
              <a:rPr lang="en-US" b="1" dirty="0"/>
              <a:t>In what way does each of them contribute to the project? </a:t>
            </a:r>
            <a:r>
              <a:rPr lang="en-US" dirty="0"/>
              <a:t>Show that each has a valid role, and adequate resources in the project to fulfil that role. </a:t>
            </a:r>
          </a:p>
        </p:txBody>
      </p:sp>
    </p:spTree>
    <p:extLst>
      <p:ext uri="{BB962C8B-B14F-4D97-AF65-F5344CB8AC3E}">
        <p14:creationId xmlns:p14="http://schemas.microsoft.com/office/powerpoint/2010/main" val="281248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en-US" b="0" dirty="0"/>
              <a:t>B3.2  Capacity of participants and consortium as a whole (2)</a:t>
            </a:r>
            <a:endParaRPr lang="de-AT" dirty="0"/>
          </a:p>
        </p:txBody>
      </p:sp>
      <p:sp>
        <p:nvSpPr>
          <p:cNvPr id="3" name="Inhaltsplatzhalter 2"/>
          <p:cNvSpPr>
            <a:spLocks noGrp="1"/>
          </p:cNvSpPr>
          <p:nvPr>
            <p:ph idx="1"/>
          </p:nvPr>
        </p:nvSpPr>
        <p:spPr>
          <a:xfrm>
            <a:off x="838200" y="1700776"/>
            <a:ext cx="10515600" cy="4834365"/>
          </a:xfrm>
        </p:spPr>
        <p:txBody>
          <a:bodyPr/>
          <a:lstStyle/>
          <a:p>
            <a:r>
              <a:rPr lang="en-US" dirty="0"/>
              <a:t>If applicable, </a:t>
            </a:r>
            <a:r>
              <a:rPr lang="en-US" b="1" dirty="0"/>
              <a:t>describe the industrial/commercial involvement in the project to ensure exploitation of the results</a:t>
            </a:r>
            <a:r>
              <a:rPr lang="en-US" dirty="0"/>
              <a:t> and explain why this is consistent with and will help to achieve the specific measures which are proposed for exploitation of the results of the project (see section 2.2). </a:t>
            </a:r>
          </a:p>
          <a:p>
            <a:r>
              <a:rPr lang="en-US" b="1" dirty="0"/>
              <a:t>Other countries and international </a:t>
            </a:r>
            <a:r>
              <a:rPr lang="en-US" b="1" dirty="0" err="1"/>
              <a:t>organisations</a:t>
            </a:r>
            <a:r>
              <a:rPr lang="en-US" dirty="0"/>
              <a:t>: If one or more of the participants requesting EU funding is based in a country or is an international </a:t>
            </a:r>
            <a:r>
              <a:rPr lang="en-US" dirty="0" err="1"/>
              <a:t>organisation</a:t>
            </a:r>
            <a:r>
              <a:rPr lang="en-US" dirty="0"/>
              <a:t> that is not automatically eligible for such funding (entities from Member States of the EU, from Associated Countries and from one of the countries in the exhaustive list included in the Work </a:t>
            </a:r>
            <a:r>
              <a:rPr lang="en-US" dirty="0" err="1"/>
              <a:t>Programme</a:t>
            </a:r>
            <a:r>
              <a:rPr lang="en-US" dirty="0"/>
              <a:t> General Annexes B are automatically eligible for EU funding), explain why the participation of the entity in question is essential to successfully carry out the project. </a:t>
            </a:r>
            <a:r>
              <a:rPr lang="de-AT" dirty="0"/>
              <a:t> </a:t>
            </a:r>
            <a:endParaRPr lang="en-US" dirty="0"/>
          </a:p>
        </p:txBody>
      </p:sp>
    </p:spTree>
    <p:extLst>
      <p:ext uri="{BB962C8B-B14F-4D97-AF65-F5344CB8AC3E}">
        <p14:creationId xmlns:p14="http://schemas.microsoft.com/office/powerpoint/2010/main" val="246616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876922"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Partner Search TOOLS</a:t>
            </a:r>
          </a:p>
        </p:txBody>
      </p:sp>
      <p:sp>
        <p:nvSpPr>
          <p:cNvPr id="13" name="Прямоугольник 6"/>
          <p:cNvSpPr/>
          <p:nvPr/>
        </p:nvSpPr>
        <p:spPr>
          <a:xfrm>
            <a:off x="876921" y="1455845"/>
            <a:ext cx="8926297"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 </a:t>
            </a:r>
            <a:r>
              <a:rPr kumimoji="0" lang="en-US" sz="2200" b="0" i="0" u="none" strike="noStrike" kern="1200" cap="none" spc="0" normalizeH="0" baseline="0" noProof="0" dirty="0">
                <a:ln>
                  <a:noFill/>
                </a:ln>
                <a:solidFill>
                  <a:srgbClr val="4D4D4D"/>
                </a:solidFill>
                <a:effectLst/>
                <a:uLnTx/>
                <a:uFillTx/>
                <a:latin typeface="Arial"/>
                <a:ea typeface="+mn-ea"/>
                <a:cs typeface="+mn-cs"/>
              </a:rPr>
              <a:t>Use </a:t>
            </a:r>
            <a:r>
              <a:rPr kumimoji="0" lang="en-US" sz="2200" b="0" i="0" u="none" strike="noStrike" kern="1200" cap="none" spc="0" normalizeH="0" baseline="0" noProof="0" dirty="0">
                <a:ln>
                  <a:noFill/>
                </a:ln>
                <a:solidFill>
                  <a:srgbClr val="FF0000"/>
                </a:solidFill>
                <a:effectLst/>
                <a:uLnTx/>
                <a:uFillTx/>
                <a:latin typeface="Arial"/>
                <a:ea typeface="+mn-ea"/>
                <a:cs typeface="+mn-cs"/>
              </a:rPr>
              <a:t>existing contacts with experience </a:t>
            </a:r>
            <a:r>
              <a:rPr kumimoji="0" lang="en-US" sz="2200" b="0" i="0" u="none" strike="noStrike" kern="1200" cap="none" spc="0" normalizeH="0" baseline="0" noProof="0" dirty="0">
                <a:ln>
                  <a:noFill/>
                </a:ln>
                <a:solidFill>
                  <a:srgbClr val="4D4D4D"/>
                </a:solidFill>
                <a:effectLst/>
                <a:uLnTx/>
                <a:uFillTx/>
                <a:latin typeface="Arial"/>
                <a:ea typeface="+mn-ea"/>
                <a:cs typeface="+mn-cs"/>
              </a:rPr>
              <a:t>of EU funding </a:t>
            </a:r>
            <a:r>
              <a:rPr kumimoji="0" lang="en-US" sz="2200" b="0" i="0" u="none" strike="noStrike" kern="1200" cap="none" spc="0" normalizeH="0" baseline="0" noProof="0" dirty="0" err="1">
                <a:ln>
                  <a:noFill/>
                </a:ln>
                <a:solidFill>
                  <a:srgbClr val="4D4D4D"/>
                </a:solidFill>
                <a:effectLst/>
                <a:uLnTx/>
                <a:uFillTx/>
                <a:latin typeface="Arial"/>
                <a:ea typeface="+mn-ea"/>
                <a:cs typeface="+mn-cs"/>
              </a:rPr>
              <a:t>programmes</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Partner Search </a:t>
            </a:r>
            <a:r>
              <a:rPr kumimoji="0" lang="en-US" sz="2200" b="0" i="0" u="none" strike="noStrike" kern="1200" cap="none" spc="0" normalizeH="0" baseline="0" noProof="0" dirty="0">
                <a:ln>
                  <a:noFill/>
                </a:ln>
                <a:solidFill>
                  <a:srgbClr val="4D4D4D"/>
                </a:solidFill>
                <a:effectLst/>
                <a:uLnTx/>
                <a:uFillTx/>
                <a:latin typeface="Arial"/>
                <a:ea typeface="+mn-ea"/>
                <a:cs typeface="+mn-cs"/>
              </a:rPr>
              <a:t>on the Funding and tenders portal: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https://ec.europa.eu/info/funding-tenders/opportunities/portal/screen/how-to-participate/partner-search</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Search the </a:t>
            </a:r>
            <a:r>
              <a:rPr kumimoji="0" lang="en-US" sz="2200" b="0" i="0" u="none" strike="noStrike" kern="1200" cap="none" spc="0" normalizeH="0" baseline="0" noProof="0" dirty="0">
                <a:ln>
                  <a:noFill/>
                </a:ln>
                <a:solidFill>
                  <a:srgbClr val="FF0000"/>
                </a:solidFill>
                <a:effectLst/>
                <a:uLnTx/>
                <a:uFillTx/>
                <a:latin typeface="Arial"/>
                <a:ea typeface="+mn-ea"/>
                <a:cs typeface="+mn-cs"/>
              </a:rPr>
              <a:t>CORDIS database </a:t>
            </a:r>
            <a:r>
              <a:rPr kumimoji="0" lang="en-US" sz="2200" b="0" i="0" u="none" strike="noStrike" kern="1200" cap="none" spc="0" normalizeH="0" baseline="0" noProof="0" dirty="0">
                <a:ln>
                  <a:noFill/>
                </a:ln>
                <a:solidFill>
                  <a:srgbClr val="4D4D4D"/>
                </a:solidFill>
                <a:effectLst/>
                <a:uLnTx/>
                <a:uFillTx/>
                <a:latin typeface="Arial"/>
                <a:ea typeface="+mn-ea"/>
                <a:cs typeface="+mn-cs"/>
              </a:rPr>
              <a:t>for participants in similar projects in FP7/H2020/HE: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3"/>
              </a:rPr>
              <a:t>http://cordis.europa.eu/projects/home_en.html</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social media </a:t>
            </a:r>
            <a:r>
              <a:rPr kumimoji="0" lang="en-US" sz="2200" b="0" i="0" u="none" strike="noStrike" kern="1200" cap="none" spc="0" normalizeH="0" baseline="0" noProof="0" dirty="0">
                <a:ln>
                  <a:noFill/>
                </a:ln>
                <a:solidFill>
                  <a:srgbClr val="4D4D4D"/>
                </a:solidFill>
                <a:effectLst/>
                <a:uLnTx/>
                <a:uFillTx/>
                <a:latin typeface="Arial"/>
                <a:ea typeface="+mn-ea"/>
                <a:cs typeface="+mn-cs"/>
              </a:rPr>
              <a:t>(e.g. LinkedIn forums)</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European NCP networks, </a:t>
            </a:r>
            <a:r>
              <a:rPr kumimoji="0" lang="en-US" sz="2200" b="0" i="0" u="none" strike="noStrike" kern="1200" cap="none" spc="0" normalizeH="0" baseline="0" noProof="0" dirty="0">
                <a:ln>
                  <a:noFill/>
                </a:ln>
                <a:solidFill>
                  <a:srgbClr val="FF0000"/>
                </a:solidFill>
                <a:effectLst/>
                <a:uLnTx/>
                <a:uFillTx/>
                <a:latin typeface="Arial"/>
                <a:ea typeface="+mn-ea"/>
                <a:cs typeface="+mn-cs"/>
              </a:rPr>
              <a:t>National NCPs, COST 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4"/>
              </a:rPr>
              <a:t>https://ec.europa.eu/info/funding-tenders/opportunities/portal/screen/support/ncp</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5"/>
              </a:rPr>
              <a:t>https://www.cost.eu/cost-actions-event/browse-actions/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08980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GROUP WORK</a:t>
            </a:r>
            <a:endParaRPr lang="de-AT" dirty="0"/>
          </a:p>
        </p:txBody>
      </p:sp>
      <p:sp>
        <p:nvSpPr>
          <p:cNvPr id="3" name="Inhaltsplatzhalter 2"/>
          <p:cNvSpPr>
            <a:spLocks noGrp="1"/>
          </p:cNvSpPr>
          <p:nvPr>
            <p:ph idx="1"/>
          </p:nvPr>
        </p:nvSpPr>
        <p:spPr>
          <a:xfrm>
            <a:off x="838200" y="1180182"/>
            <a:ext cx="10515600" cy="4834365"/>
          </a:xfrm>
        </p:spPr>
        <p:txBody>
          <a:bodyPr/>
          <a:lstStyle/>
          <a:p>
            <a:pPr>
              <a:buClr>
                <a:srgbClr val="578DA3"/>
              </a:buClr>
            </a:pPr>
            <a:r>
              <a:rPr lang="en-US" sz="1800" dirty="0"/>
              <a:t>Outline a structure of work-packages (WPs), related to the call you are interested in /or to the call discussed in the proposal writing camp. Prepare drafts of the work-packages. </a:t>
            </a:r>
          </a:p>
          <a:p>
            <a:pPr>
              <a:buClr>
                <a:srgbClr val="578DA3"/>
              </a:buClr>
            </a:pPr>
            <a:r>
              <a:rPr lang="en-US" sz="1800" dirty="0"/>
              <a:t>Work in small groups</a:t>
            </a:r>
          </a:p>
          <a:p>
            <a:pPr>
              <a:buClr>
                <a:srgbClr val="578DA3"/>
              </a:buClr>
            </a:pPr>
            <a:r>
              <a:rPr lang="en-US" sz="1800" dirty="0"/>
              <a:t>Establish the WP draft with </a:t>
            </a:r>
            <a:br>
              <a:rPr lang="en-US" sz="1800" dirty="0"/>
            </a:br>
            <a:r>
              <a:rPr lang="en-US" sz="1800" dirty="0"/>
              <a:t>- WP number &amp; title, </a:t>
            </a:r>
            <a:br>
              <a:rPr lang="en-US" sz="1800" dirty="0"/>
            </a:br>
            <a:r>
              <a:rPr lang="en-US" sz="1800" dirty="0"/>
              <a:t>- objectives, </a:t>
            </a:r>
            <a:br>
              <a:rPr lang="en-US" sz="1800" dirty="0"/>
            </a:br>
            <a:r>
              <a:rPr lang="en-US" sz="1800" dirty="0"/>
              <a:t>- contents / description of work (core part of WP), tasks</a:t>
            </a:r>
            <a:br>
              <a:rPr lang="en-US" sz="1800" dirty="0"/>
            </a:br>
            <a:r>
              <a:rPr lang="en-US" sz="1800" dirty="0"/>
              <a:t>- partners,</a:t>
            </a:r>
            <a:br>
              <a:rPr lang="en-US" sz="1800" dirty="0"/>
            </a:br>
            <a:r>
              <a:rPr lang="en-US" sz="1800" dirty="0"/>
              <a:t>- timing,</a:t>
            </a:r>
            <a:br>
              <a:rPr lang="en-US" sz="1800" dirty="0"/>
            </a:br>
            <a:r>
              <a:rPr lang="en-US" sz="1800" dirty="0"/>
              <a:t>- deliverables.</a:t>
            </a:r>
          </a:p>
          <a:p>
            <a:pPr>
              <a:buClr>
                <a:srgbClr val="578DA3"/>
              </a:buClr>
            </a:pPr>
            <a:r>
              <a:rPr lang="en-US" sz="1800" dirty="0"/>
              <a:t>Presentation of draft work-packages &amp; analysis in the group</a:t>
            </a:r>
          </a:p>
          <a:p>
            <a:pPr marL="0" indent="0">
              <a:buClr>
                <a:srgbClr val="578DA3"/>
              </a:buClr>
              <a:buNone/>
            </a:pPr>
            <a:r>
              <a:rPr lang="en-GB" sz="1800" b="1" dirty="0"/>
              <a:t>Follow the instructions from the application form</a:t>
            </a:r>
          </a:p>
          <a:p>
            <a:pPr marL="0" indent="0">
              <a:buClr>
                <a:srgbClr val="578DA3"/>
              </a:buClr>
              <a:buNone/>
            </a:pPr>
            <a:endParaRPr lang="en-GB" sz="1800" dirty="0"/>
          </a:p>
          <a:p>
            <a:endParaRPr lang="de-AT" dirty="0"/>
          </a:p>
        </p:txBody>
      </p:sp>
    </p:spTree>
    <p:extLst>
      <p:ext uri="{BB962C8B-B14F-4D97-AF65-F5344CB8AC3E}">
        <p14:creationId xmlns:p14="http://schemas.microsoft.com/office/powerpoint/2010/main" val="168422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To do: PREPARE A WORKPLAN DESCRIPTION </a:t>
            </a:r>
            <a:br>
              <a:rPr lang="en-US" dirty="0"/>
            </a:br>
            <a:r>
              <a:rPr lang="en-US" dirty="0"/>
              <a:t>(see template)</a:t>
            </a:r>
            <a:endParaRPr lang="de-AT" dirty="0"/>
          </a:p>
        </p:txBody>
      </p:sp>
      <p:pic>
        <p:nvPicPr>
          <p:cNvPr id="5" name="Inhaltsplatzhalter 4"/>
          <p:cNvPicPr>
            <a:picLocks noGrp="1" noChangeAspect="1"/>
          </p:cNvPicPr>
          <p:nvPr>
            <p:ph idx="1"/>
          </p:nvPr>
        </p:nvPicPr>
        <p:blipFill>
          <a:blip r:embed="rId2"/>
          <a:stretch>
            <a:fillRect/>
          </a:stretch>
        </p:blipFill>
        <p:spPr>
          <a:xfrm>
            <a:off x="2237362" y="1840611"/>
            <a:ext cx="7552683" cy="4835525"/>
          </a:xfrm>
          <a:prstGeom prst="rect">
            <a:avLst/>
          </a:prstGeom>
        </p:spPr>
      </p:pic>
    </p:spTree>
    <p:extLst>
      <p:ext uri="{BB962C8B-B14F-4D97-AF65-F5344CB8AC3E}">
        <p14:creationId xmlns:p14="http://schemas.microsoft.com/office/powerpoint/2010/main" val="303720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nvGraphicFramePr>
        <p:xfrm>
          <a:off x="1676400" y="1340768"/>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47528" y="116632"/>
            <a:ext cx="8505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Arial"/>
                <a:ea typeface="+mn-ea"/>
                <a:cs typeface="+mn-cs"/>
              </a:rPr>
              <a:t>Example: structure of a HORIZON EUROPE – CSA (Coordination and support action)</a:t>
            </a:r>
          </a:p>
        </p:txBody>
      </p:sp>
    </p:spTree>
    <p:extLst>
      <p:ext uri="{BB962C8B-B14F-4D97-AF65-F5344CB8AC3E}">
        <p14:creationId xmlns:p14="http://schemas.microsoft.com/office/powerpoint/2010/main" val="215922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HOMEWORK</a:t>
            </a:r>
            <a:endParaRPr lang="de-AT" dirty="0"/>
          </a:p>
        </p:txBody>
      </p:sp>
      <p:sp>
        <p:nvSpPr>
          <p:cNvPr id="3" name="Inhaltsplatzhalter 2"/>
          <p:cNvSpPr>
            <a:spLocks noGrp="1"/>
          </p:cNvSpPr>
          <p:nvPr>
            <p:ph idx="1"/>
          </p:nvPr>
        </p:nvSpPr>
        <p:spPr>
          <a:xfrm>
            <a:off x="838200" y="1180182"/>
            <a:ext cx="10515600" cy="4834365"/>
          </a:xfrm>
        </p:spPr>
        <p:txBody>
          <a:bodyPr/>
          <a:lstStyle/>
          <a:p>
            <a:pPr>
              <a:buClr>
                <a:srgbClr val="578DA3"/>
              </a:buClr>
            </a:pPr>
            <a:r>
              <a:rPr lang="en-US" sz="1800" dirty="0"/>
              <a:t>Continue elaborating the Work-Package (WP) draft/s until the next session </a:t>
            </a:r>
            <a:r>
              <a:rPr lang="en-US" sz="1800"/>
              <a:t>on Wednesday. </a:t>
            </a:r>
            <a:endParaRPr lang="en-US" sz="1800" dirty="0"/>
          </a:p>
          <a:p>
            <a:pPr>
              <a:buClr>
                <a:srgbClr val="578DA3"/>
              </a:buClr>
            </a:pPr>
            <a:r>
              <a:rPr lang="en-US" sz="1800" dirty="0"/>
              <a:t>Focus on refining WP drafts of </a:t>
            </a:r>
            <a:br>
              <a:rPr lang="en-US" sz="1800" dirty="0"/>
            </a:br>
            <a:r>
              <a:rPr lang="en-US" sz="1800" dirty="0"/>
              <a:t>- </a:t>
            </a:r>
            <a:r>
              <a:rPr lang="en-US" sz="1800" b="1" dirty="0"/>
              <a:t>objectives</a:t>
            </a:r>
            <a:r>
              <a:rPr lang="en-US" sz="1800" dirty="0"/>
              <a:t> ,</a:t>
            </a:r>
            <a:br>
              <a:rPr lang="en-US" sz="1800" dirty="0"/>
            </a:br>
            <a:r>
              <a:rPr lang="en-US" sz="1800" dirty="0"/>
              <a:t>- </a:t>
            </a:r>
            <a:r>
              <a:rPr lang="en-US" sz="1800" b="1" dirty="0"/>
              <a:t>task descriptions</a:t>
            </a:r>
            <a:r>
              <a:rPr lang="en-US" sz="1800" dirty="0"/>
              <a:t>: contents / description of work, broken down into several tasks (e.g. 4-5 per WP, depending on complexity of a project). This is the core part of a WP, and needs to be detailed. </a:t>
            </a:r>
            <a:br>
              <a:rPr lang="en-US" sz="1800" dirty="0"/>
            </a:br>
            <a:r>
              <a:rPr lang="en-US" sz="1800" dirty="0"/>
              <a:t>- </a:t>
            </a:r>
            <a:r>
              <a:rPr lang="en-US" sz="1800" b="1" dirty="0"/>
              <a:t>deliverables</a:t>
            </a:r>
            <a:r>
              <a:rPr lang="en-US" sz="1800" dirty="0"/>
              <a:t> (e.g. specify one per task).</a:t>
            </a:r>
          </a:p>
          <a:p>
            <a:pPr>
              <a:buClr>
                <a:srgbClr val="578DA3"/>
              </a:buClr>
            </a:pPr>
            <a:r>
              <a:rPr lang="en-US" sz="1800" dirty="0"/>
              <a:t>You may coordinate and do the work jointly with colleagues, who also participate in the Proposal writing Camp. </a:t>
            </a:r>
          </a:p>
          <a:p>
            <a:pPr>
              <a:buClr>
                <a:srgbClr val="578DA3"/>
              </a:buClr>
            </a:pPr>
            <a:r>
              <a:rPr lang="en-US" sz="1800" dirty="0"/>
              <a:t>Send the drafts of your WP/task descriptions per e-mail on Tuesday afternoon before the next session to the trainers. Certain colleagues will be asked to present briefly the result at the feedback session (Wednesday morning). </a:t>
            </a:r>
          </a:p>
          <a:p>
            <a:pPr>
              <a:buClr>
                <a:srgbClr val="578DA3"/>
              </a:buClr>
            </a:pPr>
            <a:r>
              <a:rPr lang="en-GB" sz="1800" b="1" dirty="0"/>
              <a:t>Follow the instructions in the application form. See chapter 3 </a:t>
            </a:r>
            <a:r>
              <a:rPr lang="en-US" sz="1800" b="1" dirty="0"/>
              <a:t>Quality and efficiency of the implementation as of page 32 standard application form:</a:t>
            </a:r>
            <a:br>
              <a:rPr lang="en-US" sz="1800" b="1" dirty="0"/>
            </a:br>
            <a:r>
              <a:rPr lang="en-US" sz="1800" b="1" dirty="0">
                <a:hlinkClick r:id="rId2"/>
              </a:rPr>
              <a:t>https://ec.europa.eu/info/funding-tenders/opportunities/docs/2021-2027/horizon/temp-form/af/af_he-ria-ia_en.pdf</a:t>
            </a:r>
            <a:endParaRPr lang="en-US" sz="1800" b="1" dirty="0"/>
          </a:p>
          <a:p>
            <a:pPr>
              <a:buClr>
                <a:srgbClr val="578DA3"/>
              </a:buClr>
            </a:pPr>
            <a:endParaRPr lang="en-US" sz="1800" b="1" dirty="0"/>
          </a:p>
          <a:p>
            <a:pPr>
              <a:buClr>
                <a:srgbClr val="578DA3"/>
              </a:buClr>
            </a:pPr>
            <a:endParaRPr lang="en-US" sz="1800" b="1" dirty="0"/>
          </a:p>
          <a:p>
            <a:pPr>
              <a:buClr>
                <a:srgbClr val="578DA3"/>
              </a:buClr>
            </a:pPr>
            <a:endParaRPr lang="en-GB" sz="1800" b="1" dirty="0"/>
          </a:p>
          <a:p>
            <a:pPr marL="0" indent="0">
              <a:buClr>
                <a:srgbClr val="578DA3"/>
              </a:buClr>
              <a:buNone/>
            </a:pPr>
            <a:endParaRPr lang="en-GB" sz="1800" dirty="0"/>
          </a:p>
          <a:p>
            <a:endParaRPr lang="de-AT" dirty="0"/>
          </a:p>
        </p:txBody>
      </p:sp>
    </p:spTree>
    <p:extLst>
      <p:ext uri="{BB962C8B-B14F-4D97-AF65-F5344CB8AC3E}">
        <p14:creationId xmlns:p14="http://schemas.microsoft.com/office/powerpoint/2010/main" val="204262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0" y="188640"/>
            <a:ext cx="893853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7030A0"/>
                </a:solidFill>
                <a:effectLst/>
                <a:uLnTx/>
                <a:uFillTx/>
                <a:latin typeface="Arial"/>
                <a:ea typeface="+mn-ea"/>
                <a:cs typeface="+mn-cs"/>
              </a:rPr>
              <a:t> STRUCTURE  OF THE PROPOSAL - PART B (CSA)</a:t>
            </a:r>
            <a:r>
              <a:rPr kumimoji="0" lang="de-DE" sz="2800" b="0" i="0" u="none" strike="noStrike" kern="1200" cap="none" spc="0" normalizeH="0" baseline="0" noProof="0" dirty="0">
                <a:ln>
                  <a:noFill/>
                </a:ln>
                <a:solidFill>
                  <a:prstClr val="white"/>
                </a:solidFill>
                <a:effectLst/>
                <a:uLnTx/>
                <a:uFillTx/>
                <a:latin typeface="Arial"/>
                <a:ea typeface="+mn-ea"/>
                <a:cs typeface="+mn-cs"/>
              </a:rPr>
              <a:t>B</a:t>
            </a:r>
          </a:p>
        </p:txBody>
      </p:sp>
      <p:sp>
        <p:nvSpPr>
          <p:cNvPr id="5" name="object 9">
            <a:extLst>
              <a:ext uri="{FF2B5EF4-FFF2-40B4-BE49-F238E27FC236}">
                <a16:creationId xmlns:a16="http://schemas.microsoft.com/office/drawing/2014/main" id="{BDA460A1-D20B-8443-9750-D15C701430A9}"/>
              </a:ext>
            </a:extLst>
          </p:cNvPr>
          <p:cNvSpPr/>
          <p:nvPr/>
        </p:nvSpPr>
        <p:spPr>
          <a:xfrm>
            <a:off x="7854445" y="1067699"/>
            <a:ext cx="360045" cy="3303334"/>
          </a:xfrm>
          <a:custGeom>
            <a:avLst/>
            <a:gdLst/>
            <a:ahLst/>
            <a:cxnLst/>
            <a:rect l="l" t="t" r="r" b="b"/>
            <a:pathLst>
              <a:path w="360045" h="3168650">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ln w="25399">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F3F3F"/>
              </a:solidFill>
              <a:effectLst/>
              <a:uLnTx/>
              <a:uFillTx/>
              <a:latin typeface="Arial"/>
              <a:ea typeface="+mn-ea"/>
              <a:cs typeface="+mn-cs"/>
            </a:endParaRPr>
          </a:p>
        </p:txBody>
      </p:sp>
      <p:sp>
        <p:nvSpPr>
          <p:cNvPr id="2" name="Rechteck 1"/>
          <p:cNvSpPr/>
          <p:nvPr/>
        </p:nvSpPr>
        <p:spPr>
          <a:xfrm>
            <a:off x="1938467" y="1067699"/>
            <a:ext cx="6096000" cy="39703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1" i="0" u="none" strike="noStrike" kern="1200" cap="none" spc="0" normalizeH="0" baseline="0" noProof="0" dirty="0">
                <a:ln>
                  <a:noFill/>
                </a:ln>
                <a:solidFill>
                  <a:srgbClr val="4D4D4D"/>
                </a:solidFill>
                <a:effectLst/>
                <a:uLnTx/>
                <a:uFillTx/>
                <a:latin typeface="Arial"/>
                <a:ea typeface="+mn-ea"/>
                <a:cs typeface="+mn-cs"/>
              </a:rPr>
              <a:t>1. </a:t>
            </a:r>
            <a:r>
              <a:rPr kumimoji="0" lang="en-GB" sz="1800" b="1" i="0" u="none" strike="noStrike" kern="1200" cap="none" spc="0" normalizeH="0" baseline="0" noProof="0" dirty="0">
                <a:ln>
                  <a:noFill/>
                </a:ln>
                <a:solidFill>
                  <a:srgbClr val="4D4D4D"/>
                </a:solidFill>
                <a:effectLst/>
                <a:uLnTx/>
                <a:uFillTx/>
                <a:latin typeface="Arial"/>
                <a:ea typeface="+mn-ea"/>
                <a:cs typeface="+mn-cs"/>
              </a:rPr>
              <a:t>Excellence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1.1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1.2  </a:t>
            </a:r>
            <a:r>
              <a:rPr kumimoji="0" lang="en-US" sz="1800" b="0" i="0" u="none" strike="noStrike" kern="1200" cap="none" spc="0" normalizeH="0" baseline="0" noProof="0" dirty="0">
                <a:ln>
                  <a:noFill/>
                </a:ln>
                <a:solidFill>
                  <a:srgbClr val="4D4D4D"/>
                </a:solidFill>
                <a:effectLst/>
                <a:uLnTx/>
                <a:uFillTx/>
                <a:latin typeface="Arial"/>
                <a:ea typeface="+mn-ea"/>
                <a:cs typeface="+mn-cs"/>
              </a:rPr>
              <a:t> Coordination and/or support measures and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2.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2.1  Project´s pathways to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2.2 Measures to maximise impact  Dissemination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      Exploitation and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2.3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EE0"/>
                </a:solidFill>
                <a:effectLst/>
                <a:uLnTx/>
                <a:uFillTx/>
                <a:latin typeface="Arial"/>
                <a:ea typeface="+mn-ea"/>
                <a:cs typeface="+mn-cs"/>
              </a:rPr>
              <a:t>3. Quality and efficiency of the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EE0"/>
                </a:solidFill>
                <a:effectLst/>
                <a:uLnTx/>
                <a:uFillTx/>
                <a:latin typeface="Arial"/>
                <a:ea typeface="+mn-ea"/>
                <a:cs typeface="+mn-cs"/>
              </a:rPr>
              <a:t>3.1  Work plan and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EE0"/>
                </a:solidFill>
                <a:effectLst/>
                <a:uLnTx/>
                <a:uFillTx/>
                <a:latin typeface="Arial"/>
                <a:ea typeface="+mn-ea"/>
                <a:cs typeface="+mn-cs"/>
              </a:rPr>
              <a:t>3.2  Capacity of participants and consortium as a whole</a:t>
            </a:r>
          </a:p>
        </p:txBody>
      </p:sp>
      <p:sp>
        <p:nvSpPr>
          <p:cNvPr id="6" name="object 10">
            <a:extLst>
              <a:ext uri="{FF2B5EF4-FFF2-40B4-BE49-F238E27FC236}">
                <a16:creationId xmlns:a16="http://schemas.microsoft.com/office/drawing/2014/main" id="{CECE0A8B-1BC5-4B44-ADF1-104425C4AB98}"/>
              </a:ext>
            </a:extLst>
          </p:cNvPr>
          <p:cNvSpPr txBox="1"/>
          <p:nvPr/>
        </p:nvSpPr>
        <p:spPr>
          <a:xfrm>
            <a:off x="8563936" y="1339166"/>
            <a:ext cx="2961091" cy="2597506"/>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de-AT" sz="2800" b="1" i="0" u="none" strike="noStrike" kern="1200" cap="none" spc="-30" normalizeH="0" baseline="0" noProof="0" dirty="0">
                <a:ln>
                  <a:noFill/>
                </a:ln>
                <a:solidFill>
                  <a:srgbClr val="FF0000"/>
                </a:solidFill>
                <a:effectLst/>
                <a:uLnTx/>
                <a:uFillTx/>
                <a:latin typeface="Calibri"/>
                <a:ea typeface="+mn-ea"/>
                <a:cs typeface="Calibri"/>
              </a:rPr>
              <a:t>PAGE  </a:t>
            </a:r>
            <a:r>
              <a:rPr kumimoji="0" lang="de-AT" sz="2800" b="1" i="0" u="none" strike="noStrike" kern="1200" cap="none" spc="-10" normalizeH="0" baseline="0" noProof="0" dirty="0">
                <a:ln>
                  <a:noFill/>
                </a:ln>
                <a:solidFill>
                  <a:srgbClr val="FF0000"/>
                </a:solidFill>
                <a:effectLst/>
                <a:uLnTx/>
                <a:uFillTx/>
                <a:latin typeface="Calibri"/>
                <a:ea typeface="+mn-ea"/>
                <a:cs typeface="Calibri"/>
              </a:rPr>
              <a:t>LI</a:t>
            </a:r>
            <a:r>
              <a:rPr kumimoji="0" lang="de-AT" sz="2800" b="1" i="0" u="none" strike="noStrike" kern="1200" cap="none" spc="0" normalizeH="0" baseline="0" noProof="0" dirty="0">
                <a:ln>
                  <a:noFill/>
                </a:ln>
                <a:solidFill>
                  <a:srgbClr val="FF0000"/>
                </a:solidFill>
                <a:effectLst/>
                <a:uLnTx/>
                <a:uFillTx/>
                <a:latin typeface="Calibri"/>
                <a:ea typeface="+mn-ea"/>
                <a:cs typeface="Calibri"/>
              </a:rPr>
              <a:t>M</a:t>
            </a:r>
            <a:r>
              <a:rPr kumimoji="0" lang="de-AT" sz="2800" b="1" i="0" u="none" strike="noStrike" kern="1200" cap="none" spc="-10" normalizeH="0" baseline="0" noProof="0" dirty="0">
                <a:ln>
                  <a:noFill/>
                </a:ln>
                <a:solidFill>
                  <a:srgbClr val="FF0000"/>
                </a:solidFill>
                <a:effectLst/>
                <a:uLnTx/>
                <a:uFillTx/>
                <a:latin typeface="Calibri"/>
                <a:ea typeface="+mn-ea"/>
                <a:cs typeface="Calibri"/>
              </a:rPr>
              <a:t>IT</a:t>
            </a:r>
            <a:r>
              <a:rPr kumimoji="0" lang="de-AT" sz="2800" b="1" i="0" u="none" strike="noStrike" kern="1200" cap="none" spc="-5" normalizeH="0" baseline="0" noProof="0" dirty="0">
                <a:ln>
                  <a:noFill/>
                </a:ln>
                <a:solidFill>
                  <a:srgbClr val="FF0000"/>
                </a:solidFill>
                <a:effectLst/>
                <a:uLnTx/>
                <a:uFillTx/>
                <a:latin typeface="Calibri"/>
                <a:ea typeface="+mn-ea"/>
                <a:cs typeface="Calibri"/>
              </a:rPr>
              <a:t>! 30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pages</a:t>
            </a:r>
            <a:r>
              <a:rPr kumimoji="0" lang="de-AT" sz="2800" b="1" i="0" u="none" strike="noStrike" kern="1200" cap="none" spc="-5" normalizeH="0" baseline="0" noProof="0" dirty="0">
                <a:ln>
                  <a:noFill/>
                </a:ln>
                <a:solidFill>
                  <a:srgbClr val="FF0000"/>
                </a:solidFill>
                <a:effectLst/>
                <a:uLnTx/>
                <a:uFillTx/>
                <a:latin typeface="Calibri"/>
                <a:ea typeface="+mn-ea"/>
                <a:cs typeface="Calibri"/>
              </a:rPr>
              <a:t> (CSA) –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allways</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use</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the</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applicaiton</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from</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linked</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to</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the</a:t>
            </a:r>
            <a:r>
              <a:rPr kumimoji="0" lang="de-AT" sz="2800" b="1" i="0" u="none" strike="noStrike" kern="1200" cap="none" spc="-5" normalizeH="0" baseline="0" noProof="0" dirty="0">
                <a:ln>
                  <a:noFill/>
                </a:ln>
                <a:solidFill>
                  <a:srgbClr val="FF0000"/>
                </a:solidFill>
                <a:effectLst/>
                <a:uLnTx/>
                <a:uFillTx/>
                <a:latin typeface="Calibri"/>
                <a:ea typeface="+mn-ea"/>
                <a:cs typeface="Calibri"/>
              </a:rPr>
              <a:t> </a:t>
            </a:r>
            <a:r>
              <a:rPr kumimoji="0" lang="de-AT" sz="2800" b="1" i="0" u="none" strike="noStrike" kern="1200" cap="none" spc="-5" normalizeH="0" baseline="0" noProof="0" dirty="0" err="1">
                <a:ln>
                  <a:noFill/>
                </a:ln>
                <a:solidFill>
                  <a:srgbClr val="FF0000"/>
                </a:solidFill>
                <a:effectLst/>
                <a:uLnTx/>
                <a:uFillTx/>
                <a:latin typeface="Calibri"/>
                <a:ea typeface="+mn-ea"/>
                <a:cs typeface="Calibri"/>
              </a:rPr>
              <a:t>call</a:t>
            </a:r>
            <a:r>
              <a:rPr kumimoji="0" lang="de-AT" sz="2800" b="1" i="0" u="none" strike="noStrike" kern="1200" cap="none" spc="-5" normalizeH="0" baseline="0" noProof="0" dirty="0">
                <a:ln>
                  <a:noFill/>
                </a:ln>
                <a:solidFill>
                  <a:srgbClr val="FF0000"/>
                </a:solidFill>
                <a:effectLst/>
                <a:uLnTx/>
                <a:uFillTx/>
                <a:latin typeface="Calibri"/>
                <a:ea typeface="+mn-ea"/>
                <a:cs typeface="Calibri"/>
              </a:rPr>
              <a:t> (FTP)</a:t>
            </a:r>
            <a:endParaRPr kumimoji="0" lang="de-DE" sz="1600" b="1" i="0" u="none" strike="noStrike" kern="1200" cap="none" spc="-5" normalizeH="0" baseline="0" noProof="0" dirty="0">
              <a:ln>
                <a:noFill/>
              </a:ln>
              <a:solidFill>
                <a:srgbClr val="FF0000"/>
              </a:solidFill>
              <a:effectLst/>
              <a:uLnTx/>
              <a:uFillTx/>
              <a:latin typeface="Calibri"/>
              <a:ea typeface="+mn-ea"/>
              <a:cs typeface="Calibri"/>
            </a:endParaRPr>
          </a:p>
        </p:txBody>
      </p:sp>
      <p:sp>
        <p:nvSpPr>
          <p:cNvPr id="4" name="Arrow: Right 3">
            <a:extLst>
              <a:ext uri="{FF2B5EF4-FFF2-40B4-BE49-F238E27FC236}">
                <a16:creationId xmlns:a16="http://schemas.microsoft.com/office/drawing/2014/main" id="{A12436A1-93D4-76BF-15F3-179756A9E03B}"/>
              </a:ext>
            </a:extLst>
          </p:cNvPr>
          <p:cNvSpPr/>
          <p:nvPr/>
        </p:nvSpPr>
        <p:spPr>
          <a:xfrm>
            <a:off x="485775" y="4371033"/>
            <a:ext cx="1289745" cy="4486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4078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2152" y="942828"/>
            <a:ext cx="10515600" cy="567463"/>
          </a:xfrm>
          <a:prstGeom prst="rect">
            <a:avLst/>
          </a:prstGeom>
        </p:spPr>
        <p:txBody>
          <a:bodyPr vert="horz" wrap="square" lIns="0" tIns="13335" rIns="0" bIns="0" rtlCol="0" anchor="b" anchorCtr="0">
            <a:spAutoFit/>
          </a:bodyPr>
          <a:lstStyle/>
          <a:p>
            <a:r>
              <a:rPr lang="de-AT" dirty="0">
                <a:solidFill>
                  <a:srgbClr val="972EA2"/>
                </a:solidFill>
                <a:latin typeface="Calibri"/>
                <a:cs typeface="Calibri"/>
              </a:rPr>
              <a:t>B3</a:t>
            </a:r>
            <a:r>
              <a:rPr dirty="0">
                <a:solidFill>
                  <a:srgbClr val="972EA2"/>
                </a:solidFill>
                <a:latin typeface="Calibri"/>
                <a:cs typeface="Calibri"/>
              </a:rPr>
              <a:t>.</a:t>
            </a:r>
            <a:r>
              <a:rPr spc="-60" dirty="0">
                <a:solidFill>
                  <a:srgbClr val="972EA2"/>
                </a:solidFill>
                <a:latin typeface="Calibri"/>
                <a:cs typeface="Calibri"/>
              </a:rPr>
              <a:t> </a:t>
            </a:r>
            <a:r>
              <a:rPr lang="en-GB" u="sng" dirty="0">
                <a:solidFill>
                  <a:srgbClr val="972EA2"/>
                </a:solidFill>
              </a:rPr>
              <a:t>Quality and efficiency of the implementation </a:t>
            </a:r>
          </a:p>
        </p:txBody>
      </p:sp>
      <p:sp>
        <p:nvSpPr>
          <p:cNvPr id="4" name="object 4"/>
          <p:cNvSpPr txBox="1"/>
          <p:nvPr/>
        </p:nvSpPr>
        <p:spPr>
          <a:xfrm>
            <a:off x="618398" y="1652476"/>
            <a:ext cx="6161405" cy="1649811"/>
          </a:xfrm>
          <a:prstGeom prst="rect">
            <a:avLst/>
          </a:prstGeom>
        </p:spPr>
        <p:txBody>
          <a:bodyPr vert="horz" wrap="square" lIns="0" tIns="10985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72EA2"/>
                </a:solidFill>
                <a:effectLst/>
                <a:uLnTx/>
                <a:uFillTx/>
                <a:latin typeface="Arial"/>
                <a:ea typeface="+mn-ea"/>
                <a:cs typeface="+mn-cs"/>
              </a:rPr>
              <a:t>3.1  Work plan and Resources (14 pages including all tables / 19 pages for topics using lump sum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72EA2"/>
                </a:solidFill>
                <a:effectLst/>
                <a:uLnTx/>
                <a:uFillTx/>
                <a:latin typeface="Arial"/>
                <a:ea typeface="+mn-ea"/>
                <a:cs typeface="+mn-cs"/>
              </a:rPr>
              <a:t>3.2  Capacity of participants and consortium as a whole (3 pages)</a:t>
            </a:r>
          </a:p>
        </p:txBody>
      </p:sp>
      <p:sp>
        <p:nvSpPr>
          <p:cNvPr id="5" name="Rechteck 4"/>
          <p:cNvSpPr/>
          <p:nvPr/>
        </p:nvSpPr>
        <p:spPr>
          <a:xfrm>
            <a:off x="7108793" y="1652476"/>
            <a:ext cx="4926447" cy="35530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a:ea typeface="+mn-ea"/>
                <a:cs typeface="+mn-cs"/>
              </a:rPr>
              <a:t>Award criteria – aspects to be taken into account </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Quality and effectiveness of the work plan, assessment of risks, and appropriateness of the effort assigned to work packages, and the resources overall </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i="1" u="none" strike="noStrike" kern="1200" cap="none" spc="0" normalizeH="0" baseline="0" noProof="0" dirty="0">
                <a:ln>
                  <a:noFill/>
                </a:ln>
                <a:solidFill>
                  <a:srgbClr val="FFFFFF"/>
                </a:solidFill>
                <a:effectLst/>
                <a:uLnTx/>
                <a:uFillTx/>
                <a:latin typeface="Arial"/>
                <a:ea typeface="+mn-ea"/>
                <a:cs typeface="+mn-cs"/>
              </a:rPr>
              <a:t>Capacity and role of each participant, and extent to which the consortium as a whole brings together the necessary expertise. </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600" b="0" i="0" u="none" strike="noStrike" kern="1200" cap="none" spc="0" normalizeH="0" baseline="0" noProof="0" dirty="0">
                <a:ln>
                  <a:noFill/>
                </a:ln>
                <a:solidFill>
                  <a:srgbClr val="FFFFFF"/>
                </a:solidFill>
                <a:effectLst/>
                <a:uLnTx/>
                <a:uFillTx/>
                <a:latin typeface="Arial"/>
                <a:ea typeface="+mn-ea"/>
                <a:cs typeface="+mn-cs"/>
              </a:rPr>
              <a:t>	</a:t>
            </a:r>
            <a:endParaRPr kumimoji="0" lang="de-AT"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8232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Content: </a:t>
            </a:r>
          </a:p>
          <a:p>
            <a:r>
              <a:rPr lang="en-US" sz="2000" dirty="0"/>
              <a:t>brief presentation of the </a:t>
            </a:r>
            <a:r>
              <a:rPr lang="en-US" sz="2000" b="1" dirty="0"/>
              <a:t>overall structure of the work plan</a:t>
            </a:r>
            <a:r>
              <a:rPr lang="en-US" sz="2000" dirty="0"/>
              <a:t>; </a:t>
            </a:r>
          </a:p>
          <a:p>
            <a:r>
              <a:rPr lang="en-US" sz="2000" b="1" dirty="0"/>
              <a:t>timing of the different work packages and their components </a:t>
            </a:r>
            <a:r>
              <a:rPr lang="en-US" sz="2000" dirty="0"/>
              <a:t>(</a:t>
            </a:r>
            <a:r>
              <a:rPr lang="en-US" sz="2000" u="sng" dirty="0"/>
              <a:t>Gantt </a:t>
            </a:r>
            <a:r>
              <a:rPr lang="en-US" sz="2000" dirty="0"/>
              <a:t>chart or similar); </a:t>
            </a:r>
          </a:p>
          <a:p>
            <a:r>
              <a:rPr lang="en-US" sz="2000" b="1" dirty="0"/>
              <a:t>graphical presentation </a:t>
            </a:r>
            <a:r>
              <a:rPr lang="en-US" sz="2000" dirty="0"/>
              <a:t>of the components showing how they inter-relate (Pert chart or similar). </a:t>
            </a:r>
          </a:p>
          <a:p>
            <a:r>
              <a:rPr lang="de-AT" sz="2000" dirty="0" err="1"/>
              <a:t>detailed</a:t>
            </a:r>
            <a:r>
              <a:rPr lang="de-AT" sz="2000" dirty="0"/>
              <a:t> </a:t>
            </a:r>
            <a:r>
              <a:rPr lang="de-AT" sz="2000" dirty="0" err="1"/>
              <a:t>work</a:t>
            </a:r>
            <a:r>
              <a:rPr lang="de-AT" sz="2000" dirty="0"/>
              <a:t> </a:t>
            </a:r>
            <a:r>
              <a:rPr lang="de-AT" sz="2000" dirty="0" err="1"/>
              <a:t>description</a:t>
            </a:r>
            <a:r>
              <a:rPr lang="de-AT" sz="2000" dirty="0"/>
              <a:t>, i.e.: </a:t>
            </a:r>
          </a:p>
          <a:p>
            <a:pPr marL="1346200" lvl="1" indent="180975">
              <a:tabLst>
                <a:tab pos="1970088" algn="l"/>
              </a:tabLst>
            </a:pPr>
            <a:r>
              <a:rPr lang="en-US" dirty="0"/>
              <a:t>a list of work packages (tables 3.1a); </a:t>
            </a:r>
          </a:p>
          <a:p>
            <a:pPr marL="1346200" lvl="1" indent="180975">
              <a:tabLst>
                <a:tab pos="1970088" algn="l"/>
              </a:tabLst>
            </a:pPr>
            <a:r>
              <a:rPr lang="en-US" dirty="0"/>
              <a:t>a description of each work package (table 3.1b); </a:t>
            </a:r>
          </a:p>
          <a:p>
            <a:pPr marL="1346200" lvl="1" indent="180975">
              <a:tabLst>
                <a:tab pos="1970088" algn="l"/>
              </a:tabLst>
            </a:pPr>
            <a:r>
              <a:rPr lang="en-US" dirty="0"/>
              <a:t>a list of deliverables (table 3.1c); </a:t>
            </a:r>
          </a:p>
          <a:p>
            <a:pPr marL="0" indent="0">
              <a:buNone/>
            </a:pPr>
            <a:endParaRPr lang="en-US" sz="2000" dirty="0"/>
          </a:p>
        </p:txBody>
      </p:sp>
    </p:spTree>
    <p:extLst>
      <p:ext uri="{BB962C8B-B14F-4D97-AF65-F5344CB8AC3E}">
        <p14:creationId xmlns:p14="http://schemas.microsoft.com/office/powerpoint/2010/main" val="98047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PERT </a:t>
            </a:r>
            <a:r>
              <a:rPr lang="de-AT" b="1" dirty="0" err="1"/>
              <a:t>chart</a:t>
            </a:r>
            <a:r>
              <a:rPr lang="de-AT" b="1" dirty="0"/>
              <a:t> - </a:t>
            </a:r>
            <a:r>
              <a:rPr lang="de-AT" b="1" dirty="0" err="1"/>
              <a:t>example</a:t>
            </a:r>
            <a:r>
              <a:rPr lang="de-AT" b="1" dirty="0"/>
              <a:t>: </a:t>
            </a:r>
          </a:p>
          <a:p>
            <a:pPr marL="0" indent="0">
              <a:buNone/>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57" y="2138766"/>
            <a:ext cx="9519293" cy="433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49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a:t>
            </a:r>
            <a:endParaRPr lang="de-AT" dirty="0"/>
          </a:p>
        </p:txBody>
      </p:sp>
      <p:sp>
        <p:nvSpPr>
          <p:cNvPr id="3" name="Inhaltsplatzhalter 2"/>
          <p:cNvSpPr>
            <a:spLocks noGrp="1"/>
          </p:cNvSpPr>
          <p:nvPr>
            <p:ph idx="1"/>
          </p:nvPr>
        </p:nvSpPr>
        <p:spPr/>
        <p:txBody>
          <a:bodyPr/>
          <a:lstStyle/>
          <a:p>
            <a:pPr marL="0" indent="0">
              <a:buNone/>
            </a:pPr>
            <a:r>
              <a:rPr lang="de-AT" b="1" dirty="0"/>
              <a:t>GANTT </a:t>
            </a:r>
            <a:r>
              <a:rPr lang="de-AT" b="1" dirty="0" err="1"/>
              <a:t>chart</a:t>
            </a:r>
            <a:r>
              <a:rPr lang="de-AT" b="1" dirty="0"/>
              <a:t> - </a:t>
            </a:r>
            <a:r>
              <a:rPr lang="de-AT" b="1" dirty="0" err="1"/>
              <a:t>example</a:t>
            </a:r>
            <a:r>
              <a:rPr lang="de-AT" b="1" dirty="0"/>
              <a:t>: </a:t>
            </a:r>
          </a:p>
          <a:p>
            <a:pPr marL="0" indent="0">
              <a:buNone/>
            </a:pPr>
            <a:endParaRPr lang="en-US" sz="2000"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93370" y="1644975"/>
            <a:ext cx="10122438" cy="509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8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338" y="179062"/>
            <a:ext cx="9920411" cy="600164"/>
          </a:xfrm>
        </p:spPr>
        <p:txBody>
          <a:bodyPr/>
          <a:lstStyle/>
          <a:p>
            <a:r>
              <a:rPr lang="de-DE" sz="4400" dirty="0" err="1">
                <a:solidFill>
                  <a:schemeClr val="accent2"/>
                </a:solidFill>
              </a:rPr>
              <a:t>Workpackage</a:t>
            </a:r>
            <a:endParaRPr lang="de-AT" sz="4400" dirty="0">
              <a:solidFill>
                <a:schemeClr val="accent2"/>
              </a:solidFill>
            </a:endParaRPr>
          </a:p>
        </p:txBody>
      </p:sp>
      <p:graphicFrame>
        <p:nvGraphicFramePr>
          <p:cNvPr id="4" name="Inhaltsplatzhalter 3"/>
          <p:cNvGraphicFramePr>
            <a:graphicFrameLocks noGrp="1"/>
          </p:cNvGraphicFramePr>
          <p:nvPr>
            <p:ph idx="1"/>
          </p:nvPr>
        </p:nvGraphicFramePr>
        <p:xfrm>
          <a:off x="376238" y="1654175"/>
          <a:ext cx="11603037" cy="4391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5219544" y="5857619"/>
            <a:ext cx="19046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FF0000"/>
                </a:solidFill>
                <a:effectLst/>
                <a:uLnTx/>
                <a:uFillTx/>
                <a:latin typeface="Arial"/>
                <a:ea typeface="+mn-ea"/>
                <a:cs typeface="+mn-cs"/>
              </a:rPr>
              <a:t>Milestones</a:t>
            </a:r>
            <a:endParaRPr kumimoji="0" lang="de-AT" sz="2800" b="0"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feld 5"/>
          <p:cNvSpPr txBox="1"/>
          <p:nvPr/>
        </p:nvSpPr>
        <p:spPr>
          <a:xfrm>
            <a:off x="5822949" y="385354"/>
            <a:ext cx="59929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FF0000"/>
                </a:solidFill>
                <a:effectLst/>
                <a:uLnTx/>
                <a:uFillTx/>
                <a:latin typeface="Arial"/>
                <a:ea typeface="+mn-ea"/>
                <a:cs typeface="+mn-cs"/>
              </a:rPr>
              <a:t>IMPACTS (</a:t>
            </a:r>
            <a:r>
              <a:rPr kumimoji="0" lang="de-DE" sz="2800" b="0" i="0" u="none" strike="noStrike" kern="1200" cap="none" spc="0" normalizeH="0" baseline="0" noProof="0" dirty="0" err="1">
                <a:ln>
                  <a:noFill/>
                </a:ln>
                <a:solidFill>
                  <a:srgbClr val="FF0000"/>
                </a:solidFill>
                <a:effectLst/>
                <a:uLnTx/>
                <a:uFillTx/>
                <a:latin typeface="Arial"/>
                <a:ea typeface="+mn-ea"/>
                <a:cs typeface="+mn-cs"/>
              </a:rPr>
              <a:t>short</a:t>
            </a:r>
            <a:r>
              <a:rPr kumimoji="0" lang="de-DE" sz="2800" b="0" i="0" u="none" strike="noStrike" kern="1200" cap="none" spc="0" normalizeH="0" baseline="0" noProof="0" dirty="0">
                <a:ln>
                  <a:noFill/>
                </a:ln>
                <a:solidFill>
                  <a:srgbClr val="FF0000"/>
                </a:solidFill>
                <a:effectLst/>
                <a:uLnTx/>
                <a:uFillTx/>
                <a:latin typeface="Arial"/>
                <a:ea typeface="+mn-ea"/>
                <a:cs typeface="+mn-cs"/>
              </a:rPr>
              <a:t>, </a:t>
            </a:r>
            <a:r>
              <a:rPr kumimoji="0" lang="de-DE" sz="2800" b="0" i="0" u="none" strike="noStrike" kern="1200" cap="none" spc="0" normalizeH="0" baseline="0" noProof="0" dirty="0" err="1">
                <a:ln>
                  <a:noFill/>
                </a:ln>
                <a:solidFill>
                  <a:srgbClr val="FF0000"/>
                </a:solidFill>
                <a:effectLst/>
                <a:uLnTx/>
                <a:uFillTx/>
                <a:latin typeface="Arial"/>
                <a:ea typeface="+mn-ea"/>
                <a:cs typeface="+mn-cs"/>
              </a:rPr>
              <a:t>medium,long</a:t>
            </a:r>
            <a:r>
              <a:rPr kumimoji="0" lang="de-DE" sz="2800" b="0" i="0" u="none" strike="noStrike" kern="1200" cap="none" spc="0" normalizeH="0" baseline="0" noProof="0" dirty="0">
                <a:ln>
                  <a:noFill/>
                </a:ln>
                <a:solidFill>
                  <a:srgbClr val="FF0000"/>
                </a:solidFill>
                <a:effectLst/>
                <a:uLnTx/>
                <a:uFillTx/>
                <a:latin typeface="Arial"/>
                <a:ea typeface="+mn-ea"/>
                <a:cs typeface="+mn-cs"/>
              </a:rPr>
              <a:t>-term)</a:t>
            </a:r>
            <a:endParaRPr kumimoji="0" lang="de-AT" sz="28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feld 6"/>
          <p:cNvSpPr txBox="1"/>
          <p:nvPr/>
        </p:nvSpPr>
        <p:spPr>
          <a:xfrm>
            <a:off x="10578225" y="6303895"/>
            <a:ext cx="7617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FF0000"/>
                </a:solidFill>
                <a:effectLst/>
                <a:uLnTx/>
                <a:uFillTx/>
                <a:latin typeface="Arial"/>
                <a:ea typeface="+mn-ea"/>
                <a:cs typeface="+mn-cs"/>
              </a:rPr>
              <a:t>KPI</a:t>
            </a:r>
            <a:endParaRPr kumimoji="0" lang="de-AT" sz="2800" b="0" i="0" u="none" strike="noStrike" kern="1200" cap="none" spc="0" normalizeH="0" baseline="0" noProof="0" dirty="0">
              <a:ln>
                <a:noFill/>
              </a:ln>
              <a:solidFill>
                <a:srgbClr val="FF0000"/>
              </a:solidFill>
              <a:effectLst/>
              <a:uLnTx/>
              <a:uFillTx/>
              <a:latin typeface="Arial"/>
              <a:ea typeface="+mn-ea"/>
              <a:cs typeface="+mn-cs"/>
            </a:endParaRPr>
          </a:p>
        </p:txBody>
      </p:sp>
      <p:sp>
        <p:nvSpPr>
          <p:cNvPr id="8" name="Pfeil nach unten 7"/>
          <p:cNvSpPr/>
          <p:nvPr/>
        </p:nvSpPr>
        <p:spPr>
          <a:xfrm>
            <a:off x="5970183" y="5097252"/>
            <a:ext cx="403412" cy="68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Pfeil nach unten 8"/>
          <p:cNvSpPr/>
          <p:nvPr/>
        </p:nvSpPr>
        <p:spPr>
          <a:xfrm>
            <a:off x="10578225" y="4816079"/>
            <a:ext cx="403412" cy="68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Pfeil nach oben 9"/>
          <p:cNvSpPr/>
          <p:nvPr/>
        </p:nvSpPr>
        <p:spPr>
          <a:xfrm>
            <a:off x="8191379" y="1401431"/>
            <a:ext cx="499649" cy="779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Pfeil nach oben 10"/>
          <p:cNvSpPr/>
          <p:nvPr/>
        </p:nvSpPr>
        <p:spPr>
          <a:xfrm>
            <a:off x="3901425" y="5437911"/>
            <a:ext cx="499649" cy="779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feld 2"/>
          <p:cNvSpPr txBox="1"/>
          <p:nvPr/>
        </p:nvSpPr>
        <p:spPr>
          <a:xfrm>
            <a:off x="3716694" y="6380839"/>
            <a:ext cx="2039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D4D4D"/>
                </a:solidFill>
                <a:effectLst/>
                <a:uLnTx/>
                <a:uFillTx/>
                <a:latin typeface="Arial"/>
                <a:ea typeface="+mn-ea"/>
                <a:cs typeface="+mn-cs"/>
              </a:rPr>
              <a:t>STAKEHOLDERS</a:t>
            </a:r>
            <a:endParaRPr kumimoji="0" lang="de-AT"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2" name="Textfeld 11"/>
          <p:cNvSpPr txBox="1"/>
          <p:nvPr/>
        </p:nvSpPr>
        <p:spPr>
          <a:xfrm>
            <a:off x="9652039" y="5675868"/>
            <a:ext cx="18903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D4D4D"/>
                </a:solidFill>
                <a:effectLst/>
                <a:uLnTx/>
                <a:uFillTx/>
                <a:latin typeface="Arial"/>
                <a:ea typeface="+mn-ea"/>
                <a:cs typeface="+mn-cs"/>
              </a:rPr>
              <a:t>Target GROUPS</a:t>
            </a:r>
            <a:endParaRPr kumimoji="0" lang="de-AT"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41025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B3.1  Work plan and Resources (2)</a:t>
            </a:r>
            <a:endParaRPr lang="de-AT" dirty="0"/>
          </a:p>
        </p:txBody>
      </p:sp>
      <p:sp>
        <p:nvSpPr>
          <p:cNvPr id="3" name="Inhaltsplatzhalter 2"/>
          <p:cNvSpPr>
            <a:spLocks noGrp="1"/>
          </p:cNvSpPr>
          <p:nvPr>
            <p:ph idx="1"/>
          </p:nvPr>
        </p:nvSpPr>
        <p:spPr/>
        <p:txBody>
          <a:bodyPr/>
          <a:lstStyle/>
          <a:p>
            <a:pPr marL="0" indent="0">
              <a:buNone/>
            </a:pPr>
            <a:r>
              <a:rPr lang="de-AT" b="1" dirty="0"/>
              <a:t>Content: </a:t>
            </a:r>
            <a:endParaRPr lang="de-AT" dirty="0"/>
          </a:p>
          <a:p>
            <a:r>
              <a:rPr lang="en-US" sz="1800" dirty="0"/>
              <a:t>a list of milestones (table 3.1d);</a:t>
            </a:r>
            <a:endParaRPr lang="de-AT" sz="1800" dirty="0"/>
          </a:p>
          <a:p>
            <a:r>
              <a:rPr lang="en-US" sz="1800" dirty="0"/>
              <a:t>a list of critical risks, relating to project implementation, that the stated project's objectives may not be achieved. Detail any risk mitigation measures. You will be able to update the list of critical risks and mitigation measures as the project progresses (table 3.1e); </a:t>
            </a:r>
          </a:p>
          <a:p>
            <a:r>
              <a:rPr lang="en-US" sz="1800" dirty="0"/>
              <a:t>a table showing number of person months required (table 3.1f); </a:t>
            </a:r>
          </a:p>
          <a:p>
            <a:r>
              <a:rPr lang="en-US" sz="1800" dirty="0"/>
              <a:t>a table showing description and justification of subcontracting costs for each participant (table 3.1g); </a:t>
            </a:r>
          </a:p>
          <a:p>
            <a:r>
              <a:rPr lang="en-US" sz="1800" dirty="0"/>
              <a:t>a table showing justifications for ‘purchase costs’ (table 3.1h) for participants where those costs exceed 15% of the personnel costs (according to the budget table in proposal part A); </a:t>
            </a:r>
          </a:p>
          <a:p>
            <a:r>
              <a:rPr lang="en-US" sz="1800" dirty="0"/>
              <a:t>if applicable, a table showing justifications for ‘other costs categories’ (table 3.1i);</a:t>
            </a:r>
          </a:p>
          <a:p>
            <a:r>
              <a:rPr lang="en-US" sz="1800" dirty="0"/>
              <a:t>if applicable, a table showing in-kind contributions from third parties (table 3.1j). </a:t>
            </a:r>
          </a:p>
          <a:p>
            <a:pPr marL="0" indent="0">
              <a:buNone/>
            </a:pPr>
            <a:r>
              <a:rPr lang="en-US" dirty="0"/>
              <a:t> </a:t>
            </a:r>
          </a:p>
          <a:p>
            <a:endParaRPr lang="de-AT" b="1" dirty="0"/>
          </a:p>
        </p:txBody>
      </p:sp>
    </p:spTree>
    <p:extLst>
      <p:ext uri="{BB962C8B-B14F-4D97-AF65-F5344CB8AC3E}">
        <p14:creationId xmlns:p14="http://schemas.microsoft.com/office/powerpoint/2010/main" val="1682396653"/>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docProps/app.xml><?xml version="1.0" encoding="utf-8"?>
<Properties xmlns="http://schemas.openxmlformats.org/officeDocument/2006/extended-properties" xmlns:vt="http://schemas.openxmlformats.org/officeDocument/2006/docPropsVTypes">
  <TotalTime>240</TotalTime>
  <Words>1333</Words>
  <Application>Microsoft Office PowerPoint</Application>
  <PresentationFormat>Widescreen</PresentationFormat>
  <Paragraphs>107</Paragraphs>
  <Slides>20</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1_Office Theme</vt:lpstr>
      <vt:lpstr>Session 4: Proposal’s main parts Quality and efficiency of the implementation</vt:lpstr>
      <vt:lpstr>PowerPoint Presentation</vt:lpstr>
      <vt:lpstr>PowerPoint Presentation</vt:lpstr>
      <vt:lpstr>B3. Quality and efficiency of the implementation </vt:lpstr>
      <vt:lpstr>B3.1  Work plan and Resources</vt:lpstr>
      <vt:lpstr>B3.1  Work plan and Resources</vt:lpstr>
      <vt:lpstr>B3.1  Work plan and Resources</vt:lpstr>
      <vt:lpstr>Workpackage</vt:lpstr>
      <vt:lpstr>B3.1  Work plan and Resources (2)</vt:lpstr>
      <vt:lpstr>B3.1  Work plan and Resources (3)</vt:lpstr>
      <vt:lpstr>B3.1  Work plan and Resources (2)</vt:lpstr>
      <vt:lpstr>B3.1  Work plan and Resources (3)</vt:lpstr>
      <vt:lpstr>B3.1  Work plan and Resources (4)</vt:lpstr>
      <vt:lpstr>B3.1  Work plan and Resources (5)</vt:lpstr>
      <vt:lpstr>B3.2  Capacity of participants and consortium as a whole</vt:lpstr>
      <vt:lpstr>B3.2  Capacity of participants and consortium as a whole (2)</vt:lpstr>
      <vt:lpstr>PowerPoint Presentation</vt:lpstr>
      <vt:lpstr>GROUP WORK</vt:lpstr>
      <vt:lpstr>To do: PREPARE A WORKPLAN DESCRIPTION  (see template)</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Proposal’s main parts Quality and efficiency of the implementation</dc:title>
  <dc:creator>User</dc:creator>
  <cp:lastModifiedBy>George Bonas</cp:lastModifiedBy>
  <cp:revision>3</cp:revision>
  <dcterms:created xsi:type="dcterms:W3CDTF">2023-11-10T16:16:39Z</dcterms:created>
  <dcterms:modified xsi:type="dcterms:W3CDTF">2023-11-15T11:31:00Z</dcterms:modified>
</cp:coreProperties>
</file>